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80" r:id="rId2"/>
    <p:sldId id="263" r:id="rId3"/>
    <p:sldId id="265" r:id="rId4"/>
    <p:sldId id="266" r:id="rId5"/>
    <p:sldId id="267" r:id="rId6"/>
    <p:sldId id="270" r:id="rId7"/>
    <p:sldId id="273" r:id="rId8"/>
    <p:sldId id="274" r:id="rId9"/>
    <p:sldId id="275" r:id="rId10"/>
    <p:sldId id="276" r:id="rId11"/>
    <p:sldId id="278" r:id="rId12"/>
    <p:sldId id="277" r:id="rId13"/>
    <p:sldId id="279" r:id="rId14"/>
    <p:sldId id="269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59"/>
    <p:restoredTop sz="90928"/>
  </p:normalViewPr>
  <p:slideViewPr>
    <p:cSldViewPr>
      <p:cViewPr>
        <p:scale>
          <a:sx n="76" d="100"/>
          <a:sy n="76" d="100"/>
        </p:scale>
        <p:origin x="864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.xml"/><Relationship Id="rId4" Type="http://schemas.openxmlformats.org/officeDocument/2006/relationships/slide" Target="slides/slide5.xml"/><Relationship Id="rId5" Type="http://schemas.openxmlformats.org/officeDocument/2006/relationships/slide" Target="slides/slide6.xml"/><Relationship Id="rId6" Type="http://schemas.openxmlformats.org/officeDocument/2006/relationships/slide" Target="slides/slide14.xml"/><Relationship Id="rId1" Type="http://schemas.openxmlformats.org/officeDocument/2006/relationships/slide" Target="slides/slide2.xml"/><Relationship Id="rId2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3DD0B9-9E15-FD48-AC5B-A7C88D14412A}" type="datetimeFigureOut">
              <a:rPr lang="en-US" smtClean="0"/>
              <a:t>8/21/17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5C8BF-BD62-554C-9FF0-8E06319C9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04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5C8BF-BD62-554C-9FF0-8E06319C9B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10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▪ Two Resolutions at the 1987 General Assembly:  1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Condemned Homosexuality; 2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Said Salvation is Only in the Name of Jesus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▪ Both Resolutions Failed!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2009 there were about 800,000 Disciples, and membership is in rapid decline.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5C8BF-BD62-554C-9FF0-8E06319C9B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▪ Two Resolutions at the 1987 General Assembly:  1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Condemned Homosexuality; 2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Said Salvation is Only in the Name of Jesus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▪ Both Resolutions Failed!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2009 there were about 800,000 Disciples, and membership is in rapid decline.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baseline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5C8BF-BD62-554C-9FF0-8E06319C9B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92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</a:t>
            </a:r>
            <a:r>
              <a:rPr lang="en-US" baseline="0" dirty="0" smtClean="0"/>
              <a:t> 1956, Word and Work </a:t>
            </a:r>
            <a:r>
              <a:rPr lang="mr-IN" baseline="0" dirty="0" smtClean="0"/>
              <a:t>–</a:t>
            </a:r>
            <a:r>
              <a:rPr lang="en-US" baseline="0" dirty="0" smtClean="0"/>
              <a:t> Sam Harris, April 14, 1895, baptized near Smyrna, TN.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Other Pre-mil preachers, like </a:t>
            </a:r>
            <a:r>
              <a:rPr lang="en-US" sz="1200" dirty="0" smtClean="0"/>
              <a:t>Barton W. Stone, James A Harding, Dr. T W </a:t>
            </a:r>
            <a:r>
              <a:rPr lang="en-US" sz="1200" dirty="0" err="1" smtClean="0"/>
              <a:t>Brents</a:t>
            </a:r>
            <a:r>
              <a:rPr lang="en-US" sz="1200" dirty="0" smtClean="0"/>
              <a:t>, (dispensational, </a:t>
            </a:r>
          </a:p>
          <a:p>
            <a:r>
              <a:rPr lang="en-US" sz="1200" dirty="0" smtClean="0"/>
              <a:t>Post Millennial </a:t>
            </a:r>
            <a:r>
              <a:rPr lang="mr-IN" sz="1200" dirty="0" smtClean="0"/>
              <a:t>–</a:t>
            </a:r>
            <a:r>
              <a:rPr lang="en-US" sz="1200" dirty="0" smtClean="0"/>
              <a:t> Campbell thought things will get</a:t>
            </a:r>
            <a:r>
              <a:rPr lang="en-US" sz="1200" baseline="0" dirty="0" smtClean="0"/>
              <a:t> better and better and the millennium will set in, and then the Lord will come again.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5C8BF-BD62-554C-9FF0-8E06319C9B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49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4.5.1917-11.11.1918 </a:t>
            </a:r>
            <a:r>
              <a:rPr lang="mr-IN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US involved in the Great War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12.8.1941-9.2.1945 </a:t>
            </a:r>
            <a:r>
              <a:rPr lang="mr-IN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US involved in WWII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Initially the GA ran articles encouraging conscientious objectors. But by August, it had reversed its push due to government intimidation (The Espionage Act of 1917).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Many preachers files as CO’s, and some were held in CO camps.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Brethren were heavily divided over the issue. GA was more CO, while FF was for taking up arms.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5C8BF-BD62-554C-9FF0-8E06319C9B6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97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B1BCF4-427C-2C4F-BBB0-8AFEA02D07AD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16627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AAD63-2CF9-8648-A7B8-764DDE1437D1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62724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036EFE-4E0C-A84F-BCFF-7335F161026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71364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FFD6B4-293A-1642-BDED-E588818557BD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87777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92D7A7-3D09-B941-9658-ED259B864D3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26630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E224C1-84D5-E44F-A21D-22EFB3B8485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39602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98094D-8682-B94D-8B98-DD113638A10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78028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2C5343-E311-0144-BD8F-E57146BB2A6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45663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F8305-0865-574D-A823-1A56CC21A045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9541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1809B-F9A8-5F48-ADDE-3916863B969D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80552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8F11AF-703C-5F44-BFC6-47031A06DFD8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23944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59C58"/>
            </a:gs>
            <a:gs pos="74000">
              <a:srgbClr val="EEC189"/>
            </a:gs>
            <a:gs pos="83000">
              <a:srgbClr val="EEC189"/>
            </a:gs>
            <a:gs pos="100000">
              <a:srgbClr val="FBE3B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x-non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x-non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58B4E2D-CC2D-1B4C-BED9-25ABF4D6BD0C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9396" y="1136515"/>
            <a:ext cx="8509000" cy="51943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4400" smtClean="0">
                <a:latin typeface="Tahoma" charset="0"/>
              </a:rPr>
              <a:t>www.TheRestorationMovement.com</a:t>
            </a:r>
            <a:endParaRPr lang="en-US" sz="4400" dirty="0">
              <a:latin typeface="Tahom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758" y="431665"/>
            <a:ext cx="2438400" cy="3302000"/>
          </a:xfrm>
          <a:prstGeom prst="rect">
            <a:avLst/>
          </a:prstGeom>
          <a:effectLst>
            <a:softEdge rad="457200"/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366" y="457200"/>
            <a:ext cx="2532888" cy="3026664"/>
          </a:xfrm>
          <a:prstGeom prst="rect">
            <a:avLst/>
          </a:prstGeom>
          <a:effectLst>
            <a:softEdge rad="4191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3880" t="13334" r="2778" b="17777"/>
          <a:stretch/>
        </p:blipFill>
        <p:spPr>
          <a:xfrm>
            <a:off x="-139160" y="3699284"/>
            <a:ext cx="2877766" cy="3213299"/>
          </a:xfrm>
          <a:prstGeom prst="rect">
            <a:avLst/>
          </a:prstGeom>
          <a:effectLst>
            <a:softEdge rad="4572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3192" y="3556011"/>
            <a:ext cx="2514600" cy="3336036"/>
          </a:xfrm>
          <a:prstGeom prst="rect">
            <a:avLst/>
          </a:prstGeom>
          <a:effectLst>
            <a:softEdge rad="673100"/>
          </a:effectLst>
        </p:spPr>
      </p:pic>
    </p:spTree>
    <p:extLst>
      <p:ext uri="{BB962C8B-B14F-4D97-AF65-F5344CB8AC3E}">
        <p14:creationId xmlns:p14="http://schemas.microsoft.com/office/powerpoint/2010/main" val="74724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332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The World At War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715000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4.5.1917-11.11.1918 </a:t>
            </a:r>
            <a:r>
              <a:rPr lang="mr-IN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US involved in the Great War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12.8.1941-9.2.1945 </a:t>
            </a:r>
            <a:r>
              <a:rPr lang="mr-IN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US involved in WWII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Initially the GA ran articles encouraging conscientious objectors. But by August, it had reversed its push due to government intimidation (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The Espionage Act of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1917).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Many preachers files as CO’s, and some were held in CO camps.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Brethren were heavily divided over the issue. GA was more CO, while FF was for taking up arms.</a:t>
            </a:r>
          </a:p>
        </p:txBody>
      </p:sp>
    </p:spTree>
    <p:extLst>
      <p:ext uri="{BB962C8B-B14F-4D97-AF65-F5344CB8AC3E}">
        <p14:creationId xmlns:p14="http://schemas.microsoft.com/office/powerpoint/2010/main" val="26100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Post War Evangelism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305800" cy="4876800"/>
          </a:xfrm>
        </p:spPr>
        <p:txBody>
          <a:bodyPr/>
          <a:lstStyle/>
          <a:p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At the conclusion of WWII, evangelism took on a new determinate movement in the brotherhood. Otis Gatewood, </a:t>
            </a:r>
            <a:r>
              <a:rPr lang="en-US" sz="2800" dirty="0" err="1" smtClean="0">
                <a:latin typeface="Calibri" charset="0"/>
                <a:ea typeface="Calibri" charset="0"/>
                <a:cs typeface="Calibri" charset="0"/>
              </a:rPr>
              <a:t>Batsell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 Barrett Baxter and others led missions to war-torn Europe</a:t>
            </a:r>
          </a:p>
          <a:p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People were more evangelistic among their neighbors</a:t>
            </a:r>
          </a:p>
          <a:p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Churches of Christ was quickly becoming the fastest growing “denomination” in America.</a:t>
            </a:r>
          </a:p>
          <a:p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Questions of how congregations can cooperate to support missions began to be discussed in brotherhood papers.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47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Anti/Ultra Conservative Movement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8763000" cy="4876800"/>
          </a:xfrm>
        </p:spPr>
        <p:txBody>
          <a:bodyPr/>
          <a:lstStyle/>
          <a:p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Located Preacher </a:t>
            </a:r>
            <a:r>
              <a:rPr lang="mr-IN" sz="2800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 in the 1920s</a:t>
            </a:r>
          </a:p>
          <a:p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Sunday School Material controversy </a:t>
            </a:r>
            <a:r>
              <a:rPr lang="mr-IN" sz="2800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 1930s</a:t>
            </a:r>
          </a:p>
          <a:p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Christian College </a:t>
            </a:r>
            <a:r>
              <a:rPr lang="mr-IN" sz="2800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 support from the church treasury/institutions doing the work of the church to train, etc. </a:t>
            </a:r>
            <a:r>
              <a:rPr lang="mr-IN" sz="2800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 early at 1930s</a:t>
            </a:r>
          </a:p>
          <a:p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Institutionalism </a:t>
            </a:r>
            <a:r>
              <a:rPr lang="mr-IN" sz="2800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 as early as 1930s it was being questioned how to support it.</a:t>
            </a:r>
          </a:p>
          <a:p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Herald Of Truth </a:t>
            </a:r>
            <a:r>
              <a:rPr lang="mr-IN" sz="2800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 national radio, later television, broadcast received a divided interest in the early 1950s</a:t>
            </a:r>
          </a:p>
          <a:p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Orphanage Support in 1950’s - 1960s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24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914400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Unity Meetings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077200" cy="5029200"/>
          </a:xfrm>
        </p:spPr>
        <p:txBody>
          <a:bodyPr/>
          <a:lstStyle/>
          <a:p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Efforts on local and national level to reunite with Christian Churches/Disciples of Christ</a:t>
            </a:r>
          </a:p>
          <a:p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1937 meeting in Cincinnati </a:t>
            </a:r>
            <a:r>
              <a:rPr lang="mr-IN" sz="2800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 Claud F. Witty &amp; James Deforest </a:t>
            </a:r>
            <a:r>
              <a:rPr lang="en-US" sz="2800" dirty="0" err="1" smtClean="0">
                <a:latin typeface="Calibri" charset="0"/>
                <a:ea typeface="Calibri" charset="0"/>
                <a:cs typeface="Calibri" charset="0"/>
              </a:rPr>
              <a:t>Murch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1939 meeting in Indianapolis </a:t>
            </a:r>
            <a:r>
              <a:rPr lang="mr-IN" sz="2800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 H. Leo Boles killed the meeting with a passionate message on how unity can be restored by honoring Biblical Authority</a:t>
            </a:r>
          </a:p>
          <a:p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Unity meetings continued into the 70s, 80s and 90s, but never accomplished the intended goals.</a:t>
            </a:r>
          </a:p>
          <a:p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Also meetings with Non-Institutional brethren, like The Arlington Meeting, 1968, - 2 more in the 70s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6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1143000"/>
          </a:xfrm>
        </p:spPr>
        <p:txBody>
          <a:bodyPr/>
          <a:lstStyle/>
          <a:p>
            <a:r>
              <a:rPr lang="en-US" altLang="x-none" sz="4000" dirty="0" smtClean="0">
                <a:latin typeface="Calibri" charset="0"/>
                <a:ea typeface="Calibri" charset="0"/>
                <a:cs typeface="Calibri" charset="0"/>
              </a:rPr>
              <a:t>Other Controversies in </a:t>
            </a:r>
            <a:br>
              <a:rPr lang="en-US" altLang="x-none" sz="400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altLang="x-none" sz="4000" dirty="0" smtClean="0">
                <a:latin typeface="Calibri" charset="0"/>
                <a:ea typeface="Calibri" charset="0"/>
                <a:cs typeface="Calibri" charset="0"/>
              </a:rPr>
              <a:t>the Late 20</a:t>
            </a:r>
            <a:r>
              <a:rPr lang="en-US" altLang="x-none" sz="4000" baseline="30000" dirty="0" smtClean="0">
                <a:latin typeface="Calibri" charset="0"/>
                <a:ea typeface="Calibri" charset="0"/>
                <a:cs typeface="Calibri" charset="0"/>
              </a:rPr>
              <a:t>th</a:t>
            </a:r>
            <a:r>
              <a:rPr lang="en-US" altLang="x-none" sz="4000" dirty="0" smtClean="0">
                <a:latin typeface="Calibri" charset="0"/>
                <a:ea typeface="Calibri" charset="0"/>
                <a:cs typeface="Calibri" charset="0"/>
              </a:rPr>
              <a:t> Century</a:t>
            </a:r>
            <a:endParaRPr lang="en-US" altLang="x-none" sz="4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534400" cy="4343400"/>
          </a:xfrm>
        </p:spPr>
        <p:txBody>
          <a:bodyPr/>
          <a:lstStyle/>
          <a:p>
            <a:r>
              <a:rPr lang="en-US" altLang="x-none" sz="2800" dirty="0" smtClean="0">
                <a:latin typeface="Calibri" charset="0"/>
                <a:ea typeface="Calibri" charset="0"/>
                <a:cs typeface="Calibri" charset="0"/>
              </a:rPr>
              <a:t>1980s, 90’s </a:t>
            </a:r>
            <a:r>
              <a:rPr lang="mr-IN" altLang="x-none" sz="2800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altLang="x-none" sz="2800" dirty="0" smtClean="0">
                <a:latin typeface="Calibri" charset="0"/>
                <a:ea typeface="Calibri" charset="0"/>
                <a:cs typeface="Calibri" charset="0"/>
              </a:rPr>
              <a:t> The New Hermeneutic Movement </a:t>
            </a:r>
            <a:r>
              <a:rPr lang="mr-IN" altLang="x-none" sz="2800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altLang="x-none" sz="2800" dirty="0" smtClean="0">
                <a:latin typeface="Calibri" charset="0"/>
                <a:ea typeface="Calibri" charset="0"/>
                <a:cs typeface="Calibri" charset="0"/>
              </a:rPr>
              <a:t> reinterpreting the Scriptures</a:t>
            </a:r>
          </a:p>
          <a:p>
            <a:r>
              <a:rPr lang="en-US" altLang="x-none" sz="2800" dirty="0" smtClean="0">
                <a:latin typeface="Calibri" charset="0"/>
                <a:ea typeface="Calibri" charset="0"/>
                <a:cs typeface="Calibri" charset="0"/>
              </a:rPr>
              <a:t>1970s,1980s </a:t>
            </a:r>
            <a:r>
              <a:rPr lang="mr-IN" altLang="x-none" sz="2800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altLang="x-none" sz="2800" dirty="0" smtClean="0">
                <a:latin typeface="Calibri" charset="0"/>
                <a:ea typeface="Calibri" charset="0"/>
                <a:cs typeface="Calibri" charset="0"/>
              </a:rPr>
              <a:t> Crossroads/Boston Movement </a:t>
            </a:r>
            <a:r>
              <a:rPr lang="mr-IN" altLang="x-none" sz="2800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altLang="x-none" sz="2800" dirty="0" smtClean="0">
                <a:latin typeface="Calibri" charset="0"/>
                <a:ea typeface="Calibri" charset="0"/>
                <a:cs typeface="Calibri" charset="0"/>
              </a:rPr>
              <a:t> reinterpreting Evangelism</a:t>
            </a:r>
          </a:p>
          <a:p>
            <a:r>
              <a:rPr lang="en-US" altLang="x-none" sz="2800" dirty="0" smtClean="0">
                <a:latin typeface="Calibri" charset="0"/>
                <a:ea typeface="Calibri" charset="0"/>
                <a:cs typeface="Calibri" charset="0"/>
              </a:rPr>
              <a:t>1970s </a:t>
            </a:r>
            <a:r>
              <a:rPr lang="mr-IN" altLang="x-none" sz="2800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altLang="x-none" sz="2800" dirty="0" smtClean="0">
                <a:latin typeface="Calibri" charset="0"/>
                <a:ea typeface="Calibri" charset="0"/>
                <a:cs typeface="Calibri" charset="0"/>
              </a:rPr>
              <a:t> Marriage, Divorce &amp; Remarriage</a:t>
            </a:r>
          </a:p>
          <a:p>
            <a:r>
              <a:rPr lang="en-US" altLang="x-none" sz="2800" dirty="0" smtClean="0">
                <a:latin typeface="Calibri" charset="0"/>
                <a:ea typeface="Calibri" charset="0"/>
                <a:cs typeface="Calibri" charset="0"/>
              </a:rPr>
              <a:t>1980s, 90’s </a:t>
            </a:r>
            <a:r>
              <a:rPr lang="mr-IN" altLang="x-none" sz="2800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altLang="x-none" sz="2800" dirty="0" smtClean="0">
                <a:latin typeface="Calibri" charset="0"/>
                <a:ea typeface="Calibri" charset="0"/>
                <a:cs typeface="Calibri" charset="0"/>
              </a:rPr>
              <a:t> Apathy, and decline in Evangelism, churches are reducing in numbers with every passing year.</a:t>
            </a:r>
          </a:p>
        </p:txBody>
      </p:sp>
    </p:spTree>
    <p:extLst>
      <p:ext uri="{BB962C8B-B14F-4D97-AF65-F5344CB8AC3E}">
        <p14:creationId xmlns:p14="http://schemas.microsoft.com/office/powerpoint/2010/main" val="132201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utoUpdateAnimBg="0"/>
      <p:bldP spid="10243" grpId="0" build="p" bldLvl="5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643696" y="0"/>
            <a:ext cx="4191000" cy="2721778"/>
          </a:xfrm>
        </p:spPr>
        <p:txBody>
          <a:bodyPr/>
          <a:lstStyle/>
          <a:p>
            <a:r>
              <a:rPr lang="en-US" altLang="x-none" sz="4000" smtClean="0">
                <a:latin typeface="Calibri" charset="0"/>
                <a:ea typeface="Calibri" charset="0"/>
                <a:cs typeface="Calibri" charset="0"/>
              </a:rPr>
              <a:t>Overview </a:t>
            </a:r>
            <a:r>
              <a:rPr lang="en-US" altLang="x-none" sz="4000" smtClean="0">
                <a:latin typeface="Calibri" charset="0"/>
                <a:ea typeface="Calibri" charset="0"/>
                <a:cs typeface="Calibri" charset="0"/>
              </a:rPr>
              <a:t>Of</a:t>
            </a:r>
            <a:br>
              <a:rPr lang="en-US" altLang="x-none" sz="400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altLang="x-none" sz="4000" smtClean="0">
                <a:latin typeface="Calibri" charset="0"/>
                <a:ea typeface="Calibri" charset="0"/>
                <a:cs typeface="Calibri" charset="0"/>
              </a:rPr>
              <a:t>The 20</a:t>
            </a:r>
            <a:r>
              <a:rPr lang="en-US" altLang="x-none" sz="4000" baseline="30000" smtClean="0">
                <a:latin typeface="Calibri" charset="0"/>
                <a:ea typeface="Calibri" charset="0"/>
                <a:cs typeface="Calibri" charset="0"/>
              </a:rPr>
              <a:t>th</a:t>
            </a:r>
            <a:r>
              <a:rPr lang="en-US" altLang="x-none" sz="4000" smtClean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altLang="x-none" sz="400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altLang="x-none" sz="4000" smtClean="0">
                <a:latin typeface="Calibri" charset="0"/>
                <a:ea typeface="Calibri" charset="0"/>
                <a:cs typeface="Calibri" charset="0"/>
              </a:rPr>
              <a:t>Century</a:t>
            </a:r>
            <a:endParaRPr lang="en-US" altLang="x-none" sz="40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21"/>
            <a:ext cx="2247485" cy="35307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170234"/>
            <a:ext cx="3760693" cy="58926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20" y="2892012"/>
            <a:ext cx="3963695" cy="3670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32" b="-31818"/>
          <a:stretch/>
        </p:blipFill>
        <p:spPr>
          <a:xfrm>
            <a:off x="1227120" y="6431299"/>
            <a:ext cx="3737733" cy="573824"/>
          </a:xfrm>
          <a:prstGeom prst="rect">
            <a:avLst/>
          </a:prstGeom>
        </p:spPr>
      </p:pic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10201" y="6240800"/>
            <a:ext cx="3809999" cy="693400"/>
          </a:xfrm>
        </p:spPr>
        <p:txBody>
          <a:bodyPr/>
          <a:lstStyle/>
          <a:p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1,120,000 members</a:t>
            </a:r>
          </a:p>
          <a:p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r>
              <a:rPr lang="en-US" altLang="x-none" sz="4000" dirty="0" smtClean="0">
                <a:latin typeface="Calibri" charset="0"/>
                <a:ea typeface="Calibri" charset="0"/>
                <a:cs typeface="Calibri" charset="0"/>
              </a:rPr>
              <a:t>1906 US Religious Census</a:t>
            </a:r>
            <a:endParaRPr lang="en-US" altLang="x-none" sz="4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1199"/>
            <a:ext cx="4876800" cy="38227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980" y="1303867"/>
            <a:ext cx="3802231" cy="532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2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r>
              <a:rPr lang="en-US" altLang="x-none" sz="4000" dirty="0" smtClean="0">
                <a:latin typeface="Calibri" charset="0"/>
                <a:ea typeface="Calibri" charset="0"/>
                <a:cs typeface="Calibri" charset="0"/>
              </a:rPr>
              <a:t>Further Division Among Disciples</a:t>
            </a:r>
            <a:endParaRPr lang="en-US" altLang="x-none" sz="4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077200" cy="4800600"/>
          </a:xfrm>
        </p:spPr>
        <p:txBody>
          <a:bodyPr/>
          <a:lstStyle/>
          <a:p>
            <a:r>
              <a:rPr lang="en-US" altLang="x-none" sz="2800" dirty="0">
                <a:latin typeface="Calibri" charset="0"/>
                <a:ea typeface="Calibri" charset="0"/>
                <a:cs typeface="Calibri" charset="0"/>
              </a:rPr>
              <a:t>March, 1917 Major Controversy In The College Of The Bible Exists Over The Subject Of Higher Criticism, Leading To A Major Split Among Christians, Enter: The Disciples Of </a:t>
            </a:r>
            <a:r>
              <a:rPr lang="en-US" altLang="x-none" sz="2800" dirty="0" smtClean="0">
                <a:latin typeface="Calibri" charset="0"/>
                <a:ea typeface="Calibri" charset="0"/>
                <a:cs typeface="Calibri" charset="0"/>
              </a:rPr>
              <a:t>Christ</a:t>
            </a:r>
          </a:p>
          <a:p>
            <a:r>
              <a:rPr lang="en-US" altLang="x-none" sz="2800" dirty="0" smtClean="0">
                <a:latin typeface="Calibri" charset="0"/>
                <a:ea typeface="Calibri" charset="0"/>
                <a:cs typeface="Calibri" charset="0"/>
              </a:rPr>
              <a:t>By 1927, further division between Disciples of Christ and Christian Churches (Independent) exist.</a:t>
            </a:r>
          </a:p>
          <a:p>
            <a:r>
              <a:rPr lang="en-US" altLang="x-none" sz="2800" dirty="0" smtClean="0">
                <a:latin typeface="Calibri" charset="0"/>
                <a:ea typeface="Calibri" charset="0"/>
                <a:cs typeface="Calibri" charset="0"/>
              </a:rPr>
              <a:t>1968, Restructure among Disciples takes place, that organizes them into a full denomination - headquarters are in Indianapolis, Indiana.</a:t>
            </a:r>
            <a:endParaRPr lang="en-US" altLang="x-none" sz="28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74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r>
              <a:rPr lang="en-US" altLang="x-none" sz="4000" dirty="0" smtClean="0">
                <a:latin typeface="Calibri" charset="0"/>
                <a:ea typeface="Calibri" charset="0"/>
                <a:cs typeface="Calibri" charset="0"/>
              </a:rPr>
              <a:t>The Christian Church</a:t>
            </a:r>
            <a:endParaRPr lang="en-US" altLang="x-none" sz="4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133" y="1238891"/>
            <a:ext cx="8077200" cy="5105400"/>
          </a:xfrm>
        </p:spPr>
        <p:txBody>
          <a:bodyPr/>
          <a:lstStyle/>
          <a:p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1927 – Start of the North American Christian Convention identified a “conservative” group of 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Disciples</a:t>
            </a:r>
          </a:p>
          <a:p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Maintain affiliation with Disciple of Christ, but are moving away from them theologically</a:t>
            </a:r>
          </a:p>
          <a:p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1950s some of the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280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conservative churches were </a:t>
            </a:r>
            <a:br>
              <a:rPr lang="en-US" sz="280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sued by the more liberal </a:t>
            </a:r>
            <a:br>
              <a:rPr lang="en-US" sz="280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Disciple to try to get the </a:t>
            </a:r>
            <a:br>
              <a:rPr lang="en-US" sz="280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buildings and other property</a:t>
            </a:r>
          </a:p>
        </p:txBody>
      </p:sp>
      <p:sp>
        <p:nvSpPr>
          <p:cNvPr id="4" name="Rectangle 3"/>
          <p:cNvSpPr/>
          <p:nvPr/>
        </p:nvSpPr>
        <p:spPr>
          <a:xfrm>
            <a:off x="4749800" y="551329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9D1300"/>
                </a:solidFill>
              </a:rPr>
              <a:t>Southeast Christian Church, Louisville, KY</a:t>
            </a:r>
            <a:endParaRPr lang="en-US">
              <a:solidFill>
                <a:srgbClr val="9D13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3733800"/>
            <a:ext cx="3556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7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4572000" cy="1143000"/>
          </a:xfrm>
        </p:spPr>
        <p:txBody>
          <a:bodyPr/>
          <a:lstStyle/>
          <a:p>
            <a:r>
              <a:rPr lang="en-US" altLang="x-none" sz="4000" dirty="0" smtClean="0">
                <a:latin typeface="Tahoma" charset="0"/>
              </a:rPr>
              <a:t>Premillennialism</a:t>
            </a:r>
            <a:endParaRPr lang="en-US" altLang="x-none" sz="4000" dirty="0">
              <a:latin typeface="Tahom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00200"/>
            <a:ext cx="2362200" cy="3429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66800" y="4997824"/>
            <a:ext cx="2819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Robert H. Boll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dirty="0"/>
              <a:t>1875-1956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500" y="457200"/>
            <a:ext cx="43307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4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 Time Of Growth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44980"/>
            <a:ext cx="7772400" cy="4648200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1936 </a:t>
            </a:r>
            <a:r>
              <a:rPr lang="mr-IN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Census records showed churches of Christ, non-instrumental at 309,551 members with 3,815 congregations.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1946 - M.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Norvel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Young had been researching numbers and suggested there were 682,172 members with more than 10,000 congregations.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Relative Rest Among the Churches During The War Years.</a:t>
            </a:r>
          </a:p>
        </p:txBody>
      </p:sp>
    </p:spTree>
    <p:extLst>
      <p:ext uri="{BB962C8B-B14F-4D97-AF65-F5344CB8AC3E}">
        <p14:creationId xmlns:p14="http://schemas.microsoft.com/office/powerpoint/2010/main" val="147279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87" y="690776"/>
            <a:ext cx="5085525" cy="5474119"/>
          </a:xfrm>
          <a:prstGeom prst="rect">
            <a:avLst/>
          </a:prstGeom>
        </p:spPr>
      </p:pic>
      <p:sp>
        <p:nvSpPr>
          <p:cNvPr id="11" name="Down Arrow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00075" y="1491343"/>
            <a:ext cx="2500311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1967266"/>
            <a:ext cx="1971675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Controversy In 1930s</a:t>
            </a:r>
            <a:endParaRPr lang="en-US" sz="2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34256" y="602467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600" dirty="0" smtClean="0">
                <a:latin typeface="Helvetica" charset="0"/>
              </a:rPr>
              <a:t>-The </a:t>
            </a:r>
            <a:r>
              <a:rPr lang="en-US" sz="1600" dirty="0">
                <a:latin typeface="Helvetica" charset="0"/>
              </a:rPr>
              <a:t>Churches of Christ in the Twentieth </a:t>
            </a:r>
            <a:r>
              <a:rPr lang="en-US" sz="1600" dirty="0" smtClean="0">
                <a:latin typeface="Helvetica" charset="0"/>
              </a:rPr>
              <a:t>Century, Homer Hailey’s Personal Journey of Faith, by David Edwin Harrell, Jr.,  p.45</a:t>
            </a:r>
            <a:endParaRPr lang="en-US" sz="1800" dirty="0"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82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51016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787400"/>
            <a:ext cx="5579880" cy="5283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057400"/>
            <a:ext cx="2190979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300" kern="120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Divorce/</a:t>
            </a:r>
            <a:br>
              <a:rPr lang="en-US" sz="2300" kern="120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300" kern="120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Remarriage </a:t>
            </a:r>
            <a:r>
              <a:rPr lang="en-US" sz="23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Issue - 1930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29200" y="6070599"/>
            <a:ext cx="3632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- G.H.P. Showalter, Editorial, “The Divorce Evil,”</a:t>
            </a:r>
          </a:p>
          <a:p>
            <a:r>
              <a:rPr lang="en-US" sz="1400" i="1" dirty="0" smtClean="0">
                <a:latin typeface="Calibri" charset="0"/>
                <a:ea typeface="Calibri" charset="0"/>
                <a:cs typeface="Calibri" charset="0"/>
              </a:rPr>
              <a:t>Firm Foundation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, October 21, 1930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8006" y="0"/>
            <a:ext cx="77781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General Consensus that the Scriptures only give one </a:t>
            </a:r>
            <a:br>
              <a:rPr lang="en-US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reason for divorce and remarriage </a:t>
            </a:r>
            <a:r>
              <a:rPr lang="mr-IN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fornication! Matthew 19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91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6337</TotalTime>
  <Words>790</Words>
  <Application>Microsoft Macintosh PowerPoint</Application>
  <PresentationFormat>On-screen Show (4:3)</PresentationFormat>
  <Paragraphs>74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Helvetica</vt:lpstr>
      <vt:lpstr>Mangal</vt:lpstr>
      <vt:lpstr>Tahoma</vt:lpstr>
      <vt:lpstr>Times New Roman</vt:lpstr>
      <vt:lpstr>Default Design</vt:lpstr>
      <vt:lpstr>www.TheRestorationMovement.com</vt:lpstr>
      <vt:lpstr>Overview Of The 20th Century</vt:lpstr>
      <vt:lpstr>1906 US Religious Census</vt:lpstr>
      <vt:lpstr>Further Division Among Disciples</vt:lpstr>
      <vt:lpstr>The Christian Church</vt:lpstr>
      <vt:lpstr>Premillennialism</vt:lpstr>
      <vt:lpstr>A Time Of Growth</vt:lpstr>
      <vt:lpstr>Controversy In 1930s</vt:lpstr>
      <vt:lpstr>Divorce/ Remarriage Issue - 1930</vt:lpstr>
      <vt:lpstr>The World At War</vt:lpstr>
      <vt:lpstr>Post War Evangelism</vt:lpstr>
      <vt:lpstr>Anti/Ultra Conservative Movement</vt:lpstr>
      <vt:lpstr>Unity Meetings</vt:lpstr>
      <vt:lpstr>Other Controversies in  the Late 20th Century</vt:lpstr>
    </vt:vector>
  </TitlesOfParts>
  <Company> 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Growth And Departures</dc:title>
  <dc:creator>Scott Harp</dc:creator>
  <cp:lastModifiedBy>Scott Harp</cp:lastModifiedBy>
  <cp:revision>51</cp:revision>
  <dcterms:created xsi:type="dcterms:W3CDTF">2003-08-27T19:25:38Z</dcterms:created>
  <dcterms:modified xsi:type="dcterms:W3CDTF">2017-08-21T08:51:52Z</dcterms:modified>
</cp:coreProperties>
</file>